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588" y="-96"/>
      </p:cViewPr>
      <p:guideLst>
        <p:guide orient="horz" pos="2381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5" name="Picture 34"/>
          <p:cNvPicPr/>
          <p:nvPr/>
        </p:nvPicPr>
        <p:blipFill>
          <a:blip r:embed="rId2"/>
          <a:stretch/>
        </p:blipFill>
        <p:spPr>
          <a:xfrm>
            <a:off x="2292480" y="1768680"/>
            <a:ext cx="5494680" cy="4384080"/>
          </a:xfrm>
          <a:prstGeom prst="rect">
            <a:avLst/>
          </a:prstGeom>
          <a:ln>
            <a:noFill/>
          </a:ln>
        </p:spPr>
      </p:pic>
      <p:pic>
        <p:nvPicPr>
          <p:cNvPr id="36" name="Picture 35"/>
          <p:cNvPicPr/>
          <p:nvPr/>
        </p:nvPicPr>
        <p:blipFill>
          <a:blip r:embed="rId2"/>
          <a:stretch/>
        </p:blipFill>
        <p:spPr>
          <a:xfrm>
            <a:off x="2292480" y="1768680"/>
            <a:ext cx="5494680" cy="43840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72" name="Picture 71"/>
          <p:cNvPicPr/>
          <p:nvPr/>
        </p:nvPicPr>
        <p:blipFill>
          <a:blip r:embed="rId2"/>
          <a:stretch/>
        </p:blipFill>
        <p:spPr>
          <a:xfrm>
            <a:off x="2292480" y="1768680"/>
            <a:ext cx="5494680" cy="4384080"/>
          </a:xfrm>
          <a:prstGeom prst="rect">
            <a:avLst/>
          </a:prstGeom>
          <a:ln>
            <a:noFill/>
          </a:ln>
        </p:spPr>
      </p:pic>
      <p:pic>
        <p:nvPicPr>
          <p:cNvPr id="73" name="Picture 72"/>
          <p:cNvPicPr/>
          <p:nvPr/>
        </p:nvPicPr>
        <p:blipFill>
          <a:blip r:embed="rId2"/>
          <a:stretch/>
        </p:blipFill>
        <p:spPr>
          <a:xfrm>
            <a:off x="2292480" y="1768680"/>
            <a:ext cx="5494680" cy="43840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294967295"/>
          <p:cNvPicPr/>
          <p:nvPr/>
        </p:nvPicPr>
        <p:blipFill>
          <a:blip r:embed="rId14"/>
          <a:stretch/>
        </p:blipFill>
        <p:spPr>
          <a:xfrm>
            <a:off x="0" y="4320"/>
            <a:ext cx="10077480" cy="7553520"/>
          </a:xfrm>
          <a:prstGeom prst="rect">
            <a:avLst/>
          </a:prstGeom>
          <a:ln>
            <a:noFill/>
          </a:ln>
        </p:spPr>
      </p:pic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bg-BG" sz="4400" spc="-1">
                <a:latin typeface="Arial"/>
              </a:rPr>
              <a:t>Щракнете, за да редактирате формата на заглавието</a:t>
            </a:r>
            <a:endParaRPr/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bg-BG" sz="3200" spc="-1">
                <a:latin typeface="Arial"/>
              </a:rPr>
              <a:t>Щракнете, за да редактирате формата на плана</a:t>
            </a:r>
            <a:endParaRPr/>
          </a:p>
          <a:p>
            <a:pPr marL="864000" lvl="1" indent="-324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bg-BG" sz="2800" spc="-1">
                <a:latin typeface="Arial"/>
              </a:rPr>
              <a:t>Второ ниво на плана</a:t>
            </a:r>
            <a:endParaRPr/>
          </a:p>
          <a:p>
            <a:pPr marL="1296000" lvl="2" indent="-288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bg-BG" sz="2400" spc="-1">
                <a:latin typeface="Arial"/>
              </a:rPr>
              <a:t>Трето ниво на плана</a:t>
            </a:r>
            <a:endParaRPr/>
          </a:p>
          <a:p>
            <a:pPr marL="1728000" lvl="3" indent="-216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bg-BG" sz="2000" spc="-1">
                <a:latin typeface="Arial"/>
              </a:rPr>
              <a:t>Четвърто ниво на плана</a:t>
            </a:r>
            <a:endParaRPr/>
          </a:p>
          <a:p>
            <a:pPr marL="2160000" lvl="4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bg-BG" sz="2000" spc="-1">
                <a:latin typeface="Arial"/>
              </a:rPr>
              <a:t>Пето ниво на плана</a:t>
            </a:r>
            <a:endParaRPr/>
          </a:p>
          <a:p>
            <a:pPr marL="2592000" lvl="5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bg-BG" sz="2000" spc="-1">
                <a:latin typeface="Arial"/>
              </a:rPr>
              <a:t>Шесто ниво на плана</a:t>
            </a:r>
            <a:endParaRPr/>
          </a:p>
          <a:p>
            <a:pPr marL="3024000" lvl="6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bg-BG" sz="2000" spc="-1">
                <a:latin typeface="Arial"/>
              </a:rPr>
              <a:t>Седмо ниво на плана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/>
          <p:cNvPicPr/>
          <p:nvPr/>
        </p:nvPicPr>
        <p:blipFill>
          <a:blip r:embed="rId14"/>
          <a:stretch/>
        </p:blipFill>
        <p:spPr>
          <a:xfrm>
            <a:off x="0" y="4320"/>
            <a:ext cx="10077480" cy="7553520"/>
          </a:xfrm>
          <a:prstGeom prst="rect">
            <a:avLst/>
          </a:prstGeom>
          <a:ln>
            <a:noFill/>
          </a:ln>
        </p:spPr>
      </p:pic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bg-BG" sz="4400" spc="-1">
                <a:latin typeface="Arial"/>
              </a:rPr>
              <a:t>Щракнете, за да редактирате формата на заглавието</a:t>
            </a:r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bg-BG" sz="3200" spc="-1">
                <a:latin typeface="Arial"/>
              </a:rPr>
              <a:t>Щракнете, за да редактирате формата на плана</a:t>
            </a:r>
            <a:endParaRPr/>
          </a:p>
          <a:p>
            <a:pPr marL="864000" lvl="1" indent="-324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bg-BG" sz="2800" spc="-1">
                <a:latin typeface="Arial"/>
              </a:rPr>
              <a:t>Второ ниво на плана</a:t>
            </a:r>
            <a:endParaRPr/>
          </a:p>
          <a:p>
            <a:pPr marL="1296000" lvl="2" indent="-288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bg-BG" sz="2400" spc="-1">
                <a:latin typeface="Arial"/>
              </a:rPr>
              <a:t>Трето ниво на плана</a:t>
            </a:r>
            <a:endParaRPr/>
          </a:p>
          <a:p>
            <a:pPr marL="1728000" lvl="3" indent="-216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bg-BG" sz="2000" spc="-1">
                <a:latin typeface="Arial"/>
              </a:rPr>
              <a:t>Четвърто ниво на плана</a:t>
            </a:r>
            <a:endParaRPr/>
          </a:p>
          <a:p>
            <a:pPr marL="2160000" lvl="4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bg-BG" sz="2000" spc="-1">
                <a:latin typeface="Arial"/>
              </a:rPr>
              <a:t>Пето ниво на плана</a:t>
            </a:r>
            <a:endParaRPr/>
          </a:p>
          <a:p>
            <a:pPr marL="2592000" lvl="5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bg-BG" sz="2000" spc="-1">
                <a:latin typeface="Arial"/>
              </a:rPr>
              <a:t>Шесто ниво на плана</a:t>
            </a:r>
            <a:endParaRPr/>
          </a:p>
          <a:p>
            <a:pPr marL="3024000" lvl="6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bg-BG" sz="2000" spc="-1">
                <a:latin typeface="Arial"/>
              </a:rPr>
              <a:t>Седмо ниво на плана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CustomShape 1"/>
          <p:cNvSpPr/>
          <p:nvPr/>
        </p:nvSpPr>
        <p:spPr>
          <a:xfrm>
            <a:off x="1296000" y="2377080"/>
            <a:ext cx="7845840" cy="1222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endParaRPr/>
          </a:p>
          <a:p>
            <a:pPr algn="ctr">
              <a:lnSpc>
                <a:spcPct val="100000"/>
              </a:lnSpc>
            </a:pPr>
            <a:r>
              <a:rPr lang="bg-BG" sz="4000" b="1" i="1" strike="noStrike" spc="-1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СВЕТОВЕН ДЕН ЗА  БОРБА  С ТОРМОЗА В УЧИЛИЩЕ</a:t>
            </a:r>
            <a:endParaRPr/>
          </a:p>
        </p:txBody>
      </p:sp>
      <p:sp>
        <p:nvSpPr>
          <p:cNvPr id="75" name="CustomShape 2"/>
          <p:cNvSpPr/>
          <p:nvPr/>
        </p:nvSpPr>
        <p:spPr>
          <a:xfrm>
            <a:off x="2593440" y="1530720"/>
            <a:ext cx="5109840" cy="48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bg-BG" sz="2800" b="1" i="1" strike="noStrike" spc="-1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ДЕН: </a:t>
            </a:r>
            <a:r>
              <a:rPr lang="bg-BG" sz="3200" b="1" i="1" strike="noStrike" spc="-1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22</a:t>
            </a:r>
            <a:r>
              <a:rPr lang="bg-BG" sz="2800" b="1" i="1" strike="noStrike" spc="-1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ФЕВРУАРИ </a:t>
            </a:r>
            <a:r>
              <a:rPr lang="bg-BG" sz="3200" b="1" i="1" strike="noStrike" spc="-1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2017</a:t>
            </a:r>
            <a:r>
              <a:rPr lang="bg-BG" sz="2800" b="1" i="1" strike="noStrike" spc="-1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Г. </a:t>
            </a:r>
            <a:endParaRPr/>
          </a:p>
        </p:txBody>
      </p:sp>
      <p:pic>
        <p:nvPicPr>
          <p:cNvPr id="76" name="Picture 75"/>
          <p:cNvPicPr/>
          <p:nvPr/>
        </p:nvPicPr>
        <p:blipFill>
          <a:blip r:embed="rId2"/>
          <a:stretch/>
        </p:blipFill>
        <p:spPr>
          <a:xfrm>
            <a:off x="3398040" y="4447080"/>
            <a:ext cx="3297240" cy="2618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med" advClick="0" advTm="10000">
    <p:random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CustomShape 1"/>
          <p:cNvSpPr/>
          <p:nvPr/>
        </p:nvSpPr>
        <p:spPr>
          <a:xfrm>
            <a:off x="474840" y="2952000"/>
            <a:ext cx="9070200" cy="4941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bg-BG" sz="3200" b="1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Всяка година последната сряда на месец февруари се отбелязва като Световен ден за борба с тормоза в училище. Той е познат също като “Ден на розовата фланелка”.</a:t>
            </a:r>
            <a:endParaRPr/>
          </a:p>
        </p:txBody>
      </p:sp>
      <p:pic>
        <p:nvPicPr>
          <p:cNvPr id="78" name="Picture 77"/>
          <p:cNvPicPr/>
          <p:nvPr/>
        </p:nvPicPr>
        <p:blipFill>
          <a:blip r:embed="rId2"/>
          <a:stretch/>
        </p:blipFill>
        <p:spPr>
          <a:xfrm>
            <a:off x="3528000" y="1299600"/>
            <a:ext cx="3248280" cy="28746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med" advClick="0" advTm="20000">
    <p:random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ustomShape 1"/>
          <p:cNvSpPr/>
          <p:nvPr/>
        </p:nvSpPr>
        <p:spPr>
          <a:xfrm>
            <a:off x="936000" y="1368000"/>
            <a:ext cx="8207280" cy="546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bg-BG" sz="18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	</a:t>
            </a:r>
            <a:r>
              <a:rPr lang="bg-BG" sz="1800" b="1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Училищният тормоз в България се нарича още </a:t>
            </a:r>
            <a:r>
              <a:rPr lang="bg-BG" sz="1800" b="1" i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булинг</a:t>
            </a:r>
            <a:r>
              <a:rPr lang="bg-BG" sz="1800" b="1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. </a:t>
            </a:r>
            <a:r>
              <a:rPr lang="bg-BG" sz="1800" b="1" i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Булингът</a:t>
            </a:r>
            <a:r>
              <a:rPr lang="bg-BG" sz="1800" b="1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в училище е явление, при което едно дете (или група деца) наранява, унижава или плаши друго дете целенасочено отново и отново. Това може да се случва по много начини</a:t>
            </a:r>
            <a:r>
              <a:rPr lang="bg-BG" sz="1800" b="1" i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:</a:t>
            </a:r>
            <a:endParaRPr/>
          </a:p>
          <a:p>
            <a:pPr marL="216000" indent="-215280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bg-BG" sz="1800" b="1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Бутане, блъскане</a:t>
            </a:r>
            <a:endParaRPr/>
          </a:p>
          <a:p>
            <a:pPr marL="216000" indent="-215280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bg-BG" sz="1800" b="1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Препъване</a:t>
            </a:r>
            <a:endParaRPr/>
          </a:p>
          <a:p>
            <a:pPr marL="216000" indent="-215280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bg-BG" sz="1800" b="1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Ритане</a:t>
            </a:r>
            <a:endParaRPr/>
          </a:p>
          <a:p>
            <a:pPr marL="216000" indent="-215280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bg-BG" sz="1800" b="1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Удряне, шамаросване</a:t>
            </a:r>
            <a:endParaRPr/>
          </a:p>
          <a:p>
            <a:pPr marL="216000" indent="-215280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bg-BG" sz="1800" b="1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Подхвърляне на расистки, </a:t>
            </a:r>
            <a:r>
              <a:rPr lang="bg-BG" sz="1800" b="1" i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сексистки</a:t>
            </a:r>
            <a:r>
              <a:rPr lang="bg-BG" sz="1800" b="1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и фанатични забележки</a:t>
            </a:r>
            <a:endParaRPr/>
          </a:p>
          <a:p>
            <a:pPr marL="216000" indent="-215280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bg-BG" sz="1800" b="1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Наричане с прякори</a:t>
            </a:r>
            <a:endParaRPr/>
          </a:p>
          <a:p>
            <a:pPr marL="216000" indent="-215280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bg-BG" sz="1800" b="1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Изнудване</a:t>
            </a:r>
            <a:endParaRPr/>
          </a:p>
          <a:p>
            <a:pPr marL="216000" indent="-215280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bg-BG" sz="1800" b="1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Правене на иронични забележки</a:t>
            </a:r>
            <a:endParaRPr/>
          </a:p>
          <a:p>
            <a:pPr marL="216000" indent="-215280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bg-BG" sz="1800" b="1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Отправяне на заплахи</a:t>
            </a:r>
            <a:endParaRPr/>
          </a:p>
          <a:p>
            <a:pPr marL="216000" indent="-215280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bg-BG" sz="1800" b="1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Щипане</a:t>
            </a:r>
            <a:endParaRPr/>
          </a:p>
          <a:p>
            <a:pPr marL="216000" indent="-215280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bg-BG" sz="1800" b="1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Разпространяване на слухове и лъжи</a:t>
            </a:r>
            <a:endParaRPr/>
          </a:p>
          <a:p>
            <a:pPr marL="216000" indent="-215280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bg-BG" sz="1800" b="1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Кражба или унищожаване на нечии вещи</a:t>
            </a:r>
            <a:endParaRPr/>
          </a:p>
          <a:p>
            <a:pPr marL="216000" indent="-215280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bg-BG" sz="1800" b="1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Изпращане на груби имейли или бележки</a:t>
            </a:r>
            <a:endParaRPr/>
          </a:p>
          <a:p>
            <a:pPr marL="216000" indent="-215280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bg-BG" sz="1800" b="1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Измъчване, тормоз</a:t>
            </a:r>
            <a:endParaRPr/>
          </a:p>
          <a:p>
            <a:pPr marL="216000" indent="-215280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bg-BG" sz="1800" b="1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Злоупотреба с профила на личността във виртуалното пространство</a:t>
            </a:r>
            <a:endParaRPr/>
          </a:p>
        </p:txBody>
      </p:sp>
    </p:spTree>
  </p:cSld>
  <p:clrMapOvr>
    <a:masterClrMapping/>
  </p:clrMapOvr>
  <p:transition spd="med" advClick="0" advTm="70000">
    <p:random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936000" y="2592000"/>
            <a:ext cx="8206200" cy="4606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just">
              <a:lnSpc>
                <a:spcPct val="100000"/>
              </a:lnSpc>
            </a:pPr>
            <a:r>
              <a:rPr lang="bg-BG" sz="2200" b="1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	Всичко започва в Канада като протест срещу инцидент, свързан с тормоз в едно училище в провинция Нова Скотия, Канада. Събитието е организирано от двама ученици – Дейвид Шепърд и Травис Прайс. При откриването на учебната година през септември 2007 г. в тяхното училище група по-големи ученици се подиграват и тормозят деветокласник, дошъл на училище облечен с розово поло, докарвайки го до плач. На следващия ден споменатите по-горе двама ученици решават да купят и разпространят сред съучениците си 50 розови тениски в подкрепа на тормозения техен съученик. </a:t>
            </a:r>
            <a:endParaRPr/>
          </a:p>
        </p:txBody>
      </p:sp>
      <p:pic>
        <p:nvPicPr>
          <p:cNvPr id="81" name="Picture 80"/>
          <p:cNvPicPr/>
          <p:nvPr/>
        </p:nvPicPr>
        <p:blipFill>
          <a:blip r:embed="rId2"/>
          <a:stretch/>
        </p:blipFill>
        <p:spPr>
          <a:xfrm>
            <a:off x="1827720" y="1321200"/>
            <a:ext cx="2418480" cy="1341000"/>
          </a:xfrm>
          <a:prstGeom prst="rect">
            <a:avLst/>
          </a:prstGeom>
          <a:ln>
            <a:noFill/>
          </a:ln>
        </p:spPr>
      </p:pic>
      <p:pic>
        <p:nvPicPr>
          <p:cNvPr id="82" name="Picture 81"/>
          <p:cNvPicPr/>
          <p:nvPr/>
        </p:nvPicPr>
        <p:blipFill>
          <a:blip r:embed="rId3"/>
          <a:stretch/>
        </p:blipFill>
        <p:spPr>
          <a:xfrm>
            <a:off x="5439960" y="1368000"/>
            <a:ext cx="2334240" cy="12942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med" advClick="0" advTm="45000">
    <p:random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504000" y="301320"/>
            <a:ext cx="9070200" cy="5848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4" name="CustomShape 2"/>
          <p:cNvSpPr/>
          <p:nvPr/>
        </p:nvSpPr>
        <p:spPr>
          <a:xfrm>
            <a:off x="1152000" y="1440000"/>
            <a:ext cx="7558200" cy="344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5" name="CustomShape 3"/>
          <p:cNvSpPr/>
          <p:nvPr/>
        </p:nvSpPr>
        <p:spPr>
          <a:xfrm>
            <a:off x="773640" y="1318320"/>
            <a:ext cx="8440560" cy="623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just">
              <a:lnSpc>
                <a:spcPct val="100000"/>
              </a:lnSpc>
            </a:pPr>
            <a:r>
              <a:rPr lang="bg-BG" sz="2200" b="1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	</a:t>
            </a:r>
            <a:r>
              <a:rPr lang="bg-BG" sz="2000" b="1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Скоро тази инициатива на канадските ученици се подема и от хиляди училища по целия свят, включително и в България.</a:t>
            </a:r>
            <a:endParaRPr/>
          </a:p>
        </p:txBody>
      </p:sp>
      <p:sp>
        <p:nvSpPr>
          <p:cNvPr id="86" name="CustomShape 4"/>
          <p:cNvSpPr/>
          <p:nvPr/>
        </p:nvSpPr>
        <p:spPr>
          <a:xfrm>
            <a:off x="1152000" y="6227640"/>
            <a:ext cx="7774200" cy="826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bg-BG" sz="2600" b="1" i="1" strike="noStrike" spc="-1">
                <a:solidFill>
                  <a:srgbClr val="CC0066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НЕКА И НИЕ СЕ ВКЛЮЧИМ В ТАЗИ ИНИЦИАТИВА!</a:t>
            </a:r>
            <a:endParaRPr/>
          </a:p>
        </p:txBody>
      </p:sp>
      <p:pic>
        <p:nvPicPr>
          <p:cNvPr id="87" name="Picture 86"/>
          <p:cNvPicPr/>
          <p:nvPr/>
        </p:nvPicPr>
        <p:blipFill>
          <a:blip r:embed="rId2"/>
          <a:stretch/>
        </p:blipFill>
        <p:spPr>
          <a:xfrm rot="20934600">
            <a:off x="877680" y="2948760"/>
            <a:ext cx="4080240" cy="2045880"/>
          </a:xfrm>
          <a:prstGeom prst="rect">
            <a:avLst/>
          </a:prstGeom>
          <a:ln>
            <a:noFill/>
          </a:ln>
        </p:spPr>
      </p:pic>
      <p:pic>
        <p:nvPicPr>
          <p:cNvPr id="88" name="Picture 87"/>
          <p:cNvPicPr/>
          <p:nvPr/>
        </p:nvPicPr>
        <p:blipFill>
          <a:blip r:embed="rId3"/>
          <a:stretch/>
        </p:blipFill>
        <p:spPr>
          <a:xfrm rot="942000">
            <a:off x="5397480" y="3043800"/>
            <a:ext cx="3753000" cy="21009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med" advClick="0" advTm="20000">
    <p:random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ustomShape 1"/>
          <p:cNvSpPr/>
          <p:nvPr/>
        </p:nvSpPr>
        <p:spPr>
          <a:xfrm>
            <a:off x="504000" y="1296000"/>
            <a:ext cx="9070200" cy="5614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ctr">
              <a:lnSpc>
                <a:spcPct val="100000"/>
              </a:lnSpc>
            </a:pPr>
            <a:r>
              <a:rPr lang="bg-BG" sz="2400" b="1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НЕ на тормоза в училище!</a:t>
            </a:r>
            <a:endParaRPr/>
          </a:p>
          <a:p>
            <a:pPr algn="ctr">
              <a:lnSpc>
                <a:spcPct val="100000"/>
              </a:lnSpc>
            </a:pPr>
            <a:r>
              <a:rPr lang="bg-BG" sz="2400" b="1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НЕ бъди безразличен! Бъди различен! Бъди добър!</a:t>
            </a:r>
            <a:endParaRPr/>
          </a:p>
          <a:p>
            <a:pPr algn="ctr">
              <a:lnSpc>
                <a:spcPct val="100000"/>
              </a:lnSpc>
            </a:pPr>
            <a:r>
              <a:rPr lang="bg-BG" sz="2400" b="1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НЕ на агресията, но не само за ден!</a:t>
            </a:r>
            <a:endParaRPr/>
          </a:p>
          <a:p>
            <a:pPr algn="ctr">
              <a:lnSpc>
                <a:spcPct val="100000"/>
              </a:lnSpc>
            </a:pPr>
            <a:r>
              <a:rPr lang="bg-BG" sz="2400" b="1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Подари усмивки, а не сълзи!</a:t>
            </a:r>
            <a:endParaRPr/>
          </a:p>
          <a:p>
            <a:pPr>
              <a:lnSpc>
                <a:spcPct val="100000"/>
              </a:lnSpc>
            </a:pPr>
            <a:r>
              <a:rPr lang="bg-BG" sz="4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	 </a:t>
            </a:r>
            <a:endParaRPr/>
          </a:p>
        </p:txBody>
      </p:sp>
      <p:pic>
        <p:nvPicPr>
          <p:cNvPr id="90" name="Picture 89"/>
          <p:cNvPicPr/>
          <p:nvPr/>
        </p:nvPicPr>
        <p:blipFill>
          <a:blip r:embed="rId2"/>
          <a:stretch/>
        </p:blipFill>
        <p:spPr>
          <a:xfrm>
            <a:off x="3384000" y="3456000"/>
            <a:ext cx="3389400" cy="32464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med" advClick="0" advTm="20000">
    <p:random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11420" y="5565787"/>
            <a:ext cx="67866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3600" dirty="0" smtClean="0"/>
              <a:t>Изготвил: Петър Хаджиев, 5 д</a:t>
            </a:r>
            <a:endParaRPr lang="en-US" sz="3600" dirty="0"/>
          </a:p>
        </p:txBody>
      </p:sp>
      <p:pic>
        <p:nvPicPr>
          <p:cNvPr id="5" name="Picture 4" descr="Picture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058087">
            <a:off x="2555929" y="840749"/>
            <a:ext cx="4754843" cy="421924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95</Words>
  <Application>LibreOffice/5.0.2.2$Windows_x86 LibreOffice_project/37b43f919e4de5eeaca9b9755ed688758a8251fe</Application>
  <PresentationFormat>Custom</PresentationFormat>
  <Paragraphs>29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Office Theme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Bobby</dc:creator>
  <cp:lastModifiedBy>Boby</cp:lastModifiedBy>
  <cp:revision>20</cp:revision>
  <dcterms:created xsi:type="dcterms:W3CDTF">2017-02-05T12:30:46Z</dcterms:created>
  <dcterms:modified xsi:type="dcterms:W3CDTF">2017-02-12T17:54:42Z</dcterms:modified>
  <dc:language>bg-BG</dc:language>
</cp:coreProperties>
</file>